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3825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514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42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523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EEBE879-E488-4571-9221-9C63D9C467A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DFBECF-8B3D-4B71-800A-0772B29BD6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adlet.com/cnog/the3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r_DGf77Oh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ing-guide.org.uk/reuse.html" TargetMode="External"/><Relationship Id="rId2" Type="http://schemas.openxmlformats.org/officeDocument/2006/relationships/hyperlink" Target="http://www.rethinkrecycling.com/residents/reduce/top-10-ways-reduce-was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docs/about/" TargetMode="External"/><Relationship Id="rId4" Type="http://schemas.openxmlformats.org/officeDocument/2006/relationships/hyperlink" Target="http://www.wm.com/thinkgreen/what-can-i-recycle.js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nog/the3R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3Rs leaflet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9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template for the outer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1370402"/>
            <a:ext cx="6774288" cy="5238318"/>
          </a:xfrm>
        </p:spPr>
      </p:pic>
    </p:spTree>
    <p:extLst>
      <p:ext uri="{BB962C8B-B14F-4D97-AF65-F5344CB8AC3E}">
        <p14:creationId xmlns:p14="http://schemas.microsoft.com/office/powerpoint/2010/main" val="112729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template for the inner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1669165"/>
            <a:ext cx="6555347" cy="5069018"/>
          </a:xfrm>
        </p:spPr>
      </p:pic>
    </p:spTree>
    <p:extLst>
      <p:ext uri="{BB962C8B-B14F-4D97-AF65-F5344CB8AC3E}">
        <p14:creationId xmlns:p14="http://schemas.microsoft.com/office/powerpoint/2010/main" val="283144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50980"/>
              </p:ext>
            </p:extLst>
          </p:nvPr>
        </p:nvGraphicFramePr>
        <p:xfrm>
          <a:off x="2305317" y="1056067"/>
          <a:ext cx="7559900" cy="5773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2343"/>
                <a:gridCol w="587557"/>
              </a:tblGrid>
              <a:tr h="154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Have you included: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title page with a slogan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Your group</a:t>
                      </a:r>
                      <a:r>
                        <a:rPr lang="en-US" sz="1600" baseline="0" dirty="0" smtClean="0">
                          <a:effectLst/>
                        </a:rPr>
                        <a:t> opinion on why we should care about the environment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 “Reduce</a:t>
                      </a:r>
                      <a:r>
                        <a:rPr lang="en-US" sz="1600" dirty="0">
                          <a:effectLst/>
                        </a:rPr>
                        <a:t>” </a:t>
                      </a:r>
                      <a:r>
                        <a:rPr lang="en-US" sz="1600" dirty="0" smtClean="0">
                          <a:effectLst/>
                        </a:rPr>
                        <a:t>tips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 “Reuse</a:t>
                      </a:r>
                      <a:r>
                        <a:rPr lang="en-US" sz="1600" dirty="0">
                          <a:effectLst/>
                        </a:rPr>
                        <a:t>” tips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 “Recycle</a:t>
                      </a:r>
                      <a:r>
                        <a:rPr lang="en-US" sz="1600" dirty="0">
                          <a:effectLst/>
                        </a:rPr>
                        <a:t>” </a:t>
                      </a:r>
                      <a:r>
                        <a:rPr lang="en-US" sz="1600" dirty="0" smtClean="0">
                          <a:effectLst/>
                        </a:rPr>
                        <a:t>tips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en-US" sz="1600" baseline="0" dirty="0" smtClean="0">
                          <a:effectLst/>
                        </a:rPr>
                        <a:t> or more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images for each section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Reference to websites used – </a:t>
                      </a:r>
                      <a:r>
                        <a:rPr lang="en-US" sz="1600" dirty="0" err="1" smtClean="0">
                          <a:effectLst/>
                        </a:rPr>
                        <a:t>webography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Persuasive features – </a:t>
                      </a:r>
                      <a:r>
                        <a:rPr lang="en-US" sz="1600" dirty="0" smtClean="0">
                          <a:effectLst/>
                        </a:rPr>
                        <a:t>(at least) </a:t>
                      </a:r>
                      <a:r>
                        <a:rPr lang="en-US" sz="1600" dirty="0">
                          <a:effectLst/>
                        </a:rPr>
                        <a:t>5 of the following: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direct address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rhetorical questions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imperatives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colloquial language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adjectives/adverbs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facts/figures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quotes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Does your leaflet: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kern="0">
                          <a:effectLst/>
                        </a:rPr>
                        <a:t>Give information about reducing/ reusing/ recycling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616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Explain why reducing/ reusing/ recycling is necessary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28275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Explain what action people can take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  <a:tr h="523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Have you checked spelling, grammar and punctuation thoroughly?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1" marR="63701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0462" y="180304"/>
            <a:ext cx="1047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have finished your leaflet use this checklist and tick the boxes. </a:t>
            </a:r>
          </a:p>
          <a:p>
            <a:r>
              <a:rPr lang="en-US" sz="2400" dirty="0"/>
              <a:t>If necessary, redraft and improve your leaflet so that you can tick all the boxes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47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53125"/>
            <a:ext cx="9601200" cy="1485900"/>
          </a:xfrm>
        </p:spPr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538" y="913487"/>
            <a:ext cx="10747420" cy="3581400"/>
          </a:xfrm>
        </p:spPr>
        <p:txBody>
          <a:bodyPr/>
          <a:lstStyle/>
          <a:p>
            <a:r>
              <a:rPr lang="en-US" dirty="0" smtClean="0"/>
              <a:t>50 % leaflet assessment </a:t>
            </a:r>
          </a:p>
          <a:p>
            <a:r>
              <a:rPr lang="en-US" dirty="0" smtClean="0"/>
              <a:t>50% oral presentation assessment</a:t>
            </a:r>
          </a:p>
          <a:p>
            <a:endParaRPr lang="en-US" dirty="0"/>
          </a:p>
          <a:p>
            <a:r>
              <a:rPr lang="en-US" b="1" dirty="0" smtClean="0"/>
              <a:t>NOTE: </a:t>
            </a:r>
            <a:r>
              <a:rPr lang="en-US" dirty="0" smtClean="0"/>
              <a:t>the final result will be calculated as the average of self assessment, peer </a:t>
            </a:r>
            <a:r>
              <a:rPr lang="en-US" dirty="0"/>
              <a:t>assessment and teacher </a:t>
            </a:r>
            <a:r>
              <a:rPr lang="en-US" dirty="0" smtClean="0"/>
              <a:t>assessment, using </a:t>
            </a:r>
            <a:r>
              <a:rPr lang="en-US" dirty="0"/>
              <a:t>the same assessment sheet – to be downloaded from the dedicated </a:t>
            </a:r>
            <a:r>
              <a:rPr lang="en-US" dirty="0" err="1"/>
              <a:t>padlet</a:t>
            </a:r>
            <a:r>
              <a:rPr lang="en-US" dirty="0"/>
              <a:t> </a:t>
            </a:r>
            <a:r>
              <a:rPr lang="en-US" dirty="0" smtClean="0"/>
              <a:t>page - </a:t>
            </a:r>
            <a:r>
              <a:rPr lang="en-US" dirty="0" smtClean="0">
                <a:hlinkClick r:id="rId2"/>
              </a:rPr>
              <a:t>https://padlet.com/cnog/the3Rs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62" y="3297741"/>
            <a:ext cx="7086601" cy="33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the </a:t>
            </a:r>
            <a:r>
              <a:rPr lang="en-US" b="1" dirty="0" smtClean="0"/>
              <a:t>3Rs</a:t>
            </a:r>
            <a:r>
              <a:rPr lang="en-US" dirty="0" smtClean="0"/>
              <a:t>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 R _ _ _ _ E</a:t>
            </a:r>
          </a:p>
          <a:p>
            <a:r>
              <a:rPr lang="en-US" sz="5400" dirty="0" smtClean="0">
                <a:solidFill>
                  <a:srgbClr val="00B050"/>
                </a:solidFill>
              </a:rPr>
              <a:t> R _ _ _ E</a:t>
            </a:r>
          </a:p>
          <a:p>
            <a:r>
              <a:rPr lang="en-US" sz="5400" dirty="0" smtClean="0">
                <a:solidFill>
                  <a:srgbClr val="00B050"/>
                </a:solidFill>
              </a:rPr>
              <a:t> R _ _ _ _ _ E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5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duce reuse recy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32" y="553792"/>
            <a:ext cx="6042340" cy="61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54" y="28655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 the video below and make a list of all the things we can reduce, reuse or recycle, as mentioned in the video</a:t>
            </a:r>
            <a:endParaRPr lang="en-US" dirty="0"/>
          </a:p>
        </p:txBody>
      </p:sp>
      <p:pic>
        <p:nvPicPr>
          <p:cNvPr id="4" name="Kr_DGf77Oh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1093" y="1994549"/>
            <a:ext cx="7879127" cy="44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9" y="0"/>
            <a:ext cx="10515600" cy="1325563"/>
          </a:xfrm>
        </p:spPr>
        <p:txBody>
          <a:bodyPr/>
          <a:lstStyle/>
          <a:p>
            <a:r>
              <a:rPr lang="en-US" dirty="0" smtClean="0"/>
              <a:t>Group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7" y="965915"/>
            <a:ext cx="10406130" cy="56360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in groups of three to </a:t>
            </a:r>
            <a:r>
              <a:rPr lang="en-US" b="1" dirty="0" smtClean="0">
                <a:solidFill>
                  <a:srgbClr val="FF0000"/>
                </a:solidFill>
              </a:rPr>
              <a:t>produce </a:t>
            </a:r>
            <a:r>
              <a:rPr lang="en-US" b="1" dirty="0">
                <a:solidFill>
                  <a:srgbClr val="FF0000"/>
                </a:solidFill>
              </a:rPr>
              <a:t>an informative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leaflet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raise awareness </a:t>
            </a: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>
                <a:solidFill>
                  <a:srgbClr val="FF0000"/>
                </a:solidFill>
              </a:rPr>
              <a:t>the importance of </a:t>
            </a:r>
            <a:r>
              <a:rPr lang="en-US" dirty="0" smtClean="0">
                <a:solidFill>
                  <a:srgbClr val="FF0000"/>
                </a:solidFill>
              </a:rPr>
              <a:t>the 3Rs.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STEP 1</a:t>
            </a:r>
          </a:p>
          <a:p>
            <a:pPr marL="0" indent="0">
              <a:buNone/>
            </a:pPr>
            <a:r>
              <a:rPr lang="en-US" dirty="0" smtClean="0"/>
              <a:t>Each group member does </a:t>
            </a:r>
            <a:r>
              <a:rPr lang="en-US" b="1" dirty="0" smtClean="0"/>
              <a:t>online research </a:t>
            </a:r>
            <a:r>
              <a:rPr lang="en-US" dirty="0" smtClean="0"/>
              <a:t>on </a:t>
            </a:r>
            <a:r>
              <a:rPr lang="en-US" b="1" u="sng" dirty="0" smtClean="0"/>
              <a:t>one</a:t>
            </a:r>
            <a:r>
              <a:rPr lang="en-US" dirty="0" smtClean="0"/>
              <a:t> of the following aspects</a:t>
            </a:r>
          </a:p>
          <a:p>
            <a:pPr lvl="1"/>
            <a:r>
              <a:rPr lang="en-US" dirty="0" smtClean="0"/>
              <a:t>how we can reduce consumption</a:t>
            </a:r>
          </a:p>
          <a:p>
            <a:pPr lvl="1"/>
            <a:r>
              <a:rPr lang="en-US" dirty="0" smtClean="0"/>
              <a:t>what we can reuse and how</a:t>
            </a:r>
          </a:p>
          <a:p>
            <a:pPr lvl="1"/>
            <a:r>
              <a:rPr lang="en-US" dirty="0" smtClean="0"/>
              <a:t>what we can recycle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STEP 2</a:t>
            </a:r>
          </a:p>
          <a:p>
            <a:pPr marL="0" indent="0">
              <a:buNone/>
            </a:pPr>
            <a:r>
              <a:rPr lang="en-US" dirty="0" smtClean="0"/>
              <a:t>Plan your leaflet using all the information you have collected (from the video and from the online sources) and the given layout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STEP 3</a:t>
            </a:r>
          </a:p>
          <a:p>
            <a:pPr marL="0" indent="0">
              <a:buNone/>
            </a:pPr>
            <a:r>
              <a:rPr lang="en-US" dirty="0" smtClean="0"/>
              <a:t>Produce your leaflet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STEP 4</a:t>
            </a:r>
          </a:p>
          <a:p>
            <a:pPr marL="0" indent="0">
              <a:buNone/>
            </a:pPr>
            <a:r>
              <a:rPr lang="en-US" dirty="0" smtClean="0"/>
              <a:t>Present your leaflet to the class. </a:t>
            </a:r>
          </a:p>
          <a:p>
            <a:pPr marL="0" indent="0">
              <a:buNone/>
            </a:pPr>
            <a:r>
              <a:rPr lang="en-US" dirty="0" smtClean="0"/>
              <a:t>Evaluate your own leaflet and presentation as well as your peers’ leaflets and presentations using two assessment sheets.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1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n-US" dirty="0" smtClean="0"/>
              <a:t>STEP 1 – DO THE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65728"/>
              </p:ext>
            </p:extLst>
          </p:nvPr>
        </p:nvGraphicFramePr>
        <p:xfrm>
          <a:off x="966989" y="3388190"/>
          <a:ext cx="10515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499"/>
                <a:gridCol w="2084239"/>
                <a:gridCol w="6987862"/>
              </a:tblGrid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Suggested website</a:t>
                      </a:r>
                      <a:endParaRPr lang="en-US" sz="20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to reduce consumption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hlinkClick r:id="rId2"/>
                        </a:rPr>
                        <a:t>http://www.rethinkrecycling.com/residents/reduce/top-10-ways-reduce-waste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</a:t>
                      </a:r>
                      <a:r>
                        <a:rPr lang="en-US" sz="2000" baseline="0" dirty="0" smtClean="0"/>
                        <a:t>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to reduce and how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3"/>
                        </a:rPr>
                        <a:t>http://www.recycling-guide.org.uk/reuse.html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we can recycle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4"/>
                        </a:rPr>
                        <a:t>http://www.wm.com/thinkgreen/what-can-i-recycle.jsp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2290" y="1146220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Divide the </a:t>
            </a:r>
            <a:r>
              <a:rPr lang="en-US" sz="2400" b="1" dirty="0" smtClean="0">
                <a:solidFill>
                  <a:srgbClr val="00B050"/>
                </a:solidFill>
              </a:rPr>
              <a:t>roles</a:t>
            </a:r>
            <a:r>
              <a:rPr lang="en-US" sz="2400" dirty="0" smtClean="0"/>
              <a:t> among the three group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Every student will do research on the set topic using the suggested website and </a:t>
            </a:r>
            <a:r>
              <a:rPr lang="en-US" sz="2400" b="1" dirty="0" smtClean="0">
                <a:solidFill>
                  <a:srgbClr val="00B050"/>
                </a:solidFill>
              </a:rPr>
              <a:t>two more </a:t>
            </a:r>
            <a:r>
              <a:rPr lang="en-US" sz="2400" dirty="0" smtClean="0"/>
              <a:t>websites of their choosing.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Every student will </a:t>
            </a:r>
            <a:r>
              <a:rPr lang="en-US" sz="2400" b="1" dirty="0" smtClean="0">
                <a:solidFill>
                  <a:srgbClr val="00B050"/>
                </a:solidFill>
              </a:rPr>
              <a:t>save</a:t>
            </a:r>
            <a:r>
              <a:rPr lang="en-US" sz="2400" dirty="0" smtClean="0"/>
              <a:t> important/useful information (text and pictures) in a </a:t>
            </a:r>
            <a:r>
              <a:rPr lang="en-US" sz="2400" b="1" dirty="0" smtClean="0">
                <a:solidFill>
                  <a:srgbClr val="00B050"/>
                </a:solidFill>
              </a:rPr>
              <a:t>common google document</a:t>
            </a:r>
            <a:r>
              <a:rPr lang="en-US" sz="2400" dirty="0" smtClean="0"/>
              <a:t>. (</a:t>
            </a:r>
            <a:r>
              <a:rPr lang="en-US" sz="2400" dirty="0" smtClean="0">
                <a:hlinkClick r:id="rId5"/>
              </a:rPr>
              <a:t>https://www.google.com/docs/about/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35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PLAN THE LEAFLET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77" y="1584101"/>
            <a:ext cx="10496282" cy="4971245"/>
          </a:xfrm>
        </p:spPr>
        <p:txBody>
          <a:bodyPr/>
          <a:lstStyle/>
          <a:p>
            <a:r>
              <a:rPr lang="en-US" sz="2800" dirty="0" smtClean="0"/>
              <a:t>Refine the text you have found in the online sources so you can have </a:t>
            </a:r>
            <a:r>
              <a:rPr lang="en-US" sz="2800" b="1" dirty="0" smtClean="0">
                <a:solidFill>
                  <a:srgbClr val="00B050"/>
                </a:solidFill>
              </a:rPr>
              <a:t>5 tips for each of the three sections </a:t>
            </a:r>
            <a:r>
              <a:rPr lang="en-US" sz="2800" dirty="0" smtClean="0"/>
              <a:t>(Reduce/ Reuse/ Recycle) accompanied by </a:t>
            </a:r>
            <a:r>
              <a:rPr lang="en-US" sz="2800" dirty="0" smtClean="0">
                <a:solidFill>
                  <a:srgbClr val="00B050"/>
                </a:solidFill>
              </a:rPr>
              <a:t>1 or more illustrative pictures</a:t>
            </a:r>
          </a:p>
          <a:p>
            <a:r>
              <a:rPr lang="en-US" sz="2800" dirty="0" smtClean="0"/>
              <a:t>Search for one illustrative </a:t>
            </a:r>
            <a:r>
              <a:rPr lang="en-US" sz="2800" b="1" dirty="0" smtClean="0">
                <a:solidFill>
                  <a:srgbClr val="00B050"/>
                </a:solidFill>
              </a:rPr>
              <a:t>quote</a:t>
            </a:r>
            <a:r>
              <a:rPr lang="en-US" sz="2800" dirty="0" smtClean="0"/>
              <a:t> to illustrate the topic</a:t>
            </a:r>
          </a:p>
          <a:p>
            <a:r>
              <a:rPr lang="en-US" sz="2800" dirty="0" smtClean="0"/>
              <a:t>Write a 50-70 word paragraph in which you present the </a:t>
            </a:r>
            <a:r>
              <a:rPr lang="en-US" sz="2800" b="1" dirty="0" smtClean="0">
                <a:solidFill>
                  <a:srgbClr val="00B050"/>
                </a:solidFill>
              </a:rPr>
              <a:t>group’s opinion </a:t>
            </a:r>
            <a:r>
              <a:rPr lang="en-US" sz="2800" dirty="0" smtClean="0"/>
              <a:t>on why we should care about the environment</a:t>
            </a:r>
          </a:p>
          <a:p>
            <a:r>
              <a:rPr lang="en-US" sz="2800" dirty="0" smtClean="0"/>
              <a:t>Select two illustrative </a:t>
            </a:r>
            <a:r>
              <a:rPr lang="en-US" sz="2800" b="1" dirty="0" smtClean="0">
                <a:solidFill>
                  <a:srgbClr val="00B050"/>
                </a:solidFill>
              </a:rPr>
              <a:t>pictures</a:t>
            </a:r>
            <a:r>
              <a:rPr lang="en-US" sz="2800" dirty="0" smtClean="0"/>
              <a:t> (one for the front part and one for the back part of your leaflet)</a:t>
            </a:r>
          </a:p>
          <a:p>
            <a:r>
              <a:rPr lang="en-US" sz="2800" dirty="0" smtClean="0"/>
              <a:t>Create a </a:t>
            </a:r>
            <a:r>
              <a:rPr lang="en-US" sz="2800" b="1" dirty="0" smtClean="0">
                <a:solidFill>
                  <a:srgbClr val="00B050"/>
                </a:solidFill>
              </a:rPr>
              <a:t>slogan</a:t>
            </a:r>
            <a:r>
              <a:rPr lang="en-US" sz="2800" dirty="0" smtClean="0"/>
              <a:t> for your leaflet, which will act as a title.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7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828800"/>
            <a:ext cx="10077718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Express the tips using (at least) 5 of the following vocabulary and grammar structures, to ensure your tone is persuasive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44483"/>
              </p:ext>
            </p:extLst>
          </p:nvPr>
        </p:nvGraphicFramePr>
        <p:xfrm>
          <a:off x="2743199" y="3078048"/>
          <a:ext cx="7521262" cy="2975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1262"/>
              </a:tblGrid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direct address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rhetorical questions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imperatives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colloquial language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adjectives/adverbs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facts/figures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0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400" dirty="0" err="1">
                          <a:effectLst/>
                        </a:rPr>
                        <a:t>quotes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– produce your leaflet, using the template you can find here and on the dedicated </a:t>
            </a:r>
            <a:r>
              <a:rPr lang="en-US" dirty="0" err="1" smtClean="0"/>
              <a:t>padlet</a:t>
            </a:r>
            <a:r>
              <a:rPr lang="en-US" dirty="0"/>
              <a:t> page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padlet.com/cnog/the3Rs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399048"/>
              </p:ext>
            </p:extLst>
          </p:nvPr>
        </p:nvGraphicFramePr>
        <p:xfrm>
          <a:off x="3860442" y="3309538"/>
          <a:ext cx="4623516" cy="265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4" imgW="720720" imgH="415080" progId="Package">
                  <p:embed/>
                </p:oleObj>
              </mc:Choice>
              <mc:Fallback>
                <p:oleObj name="Packager Shell Object" showAsIcon="1" r:id="rId4" imgW="720720" imgH="415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0442" y="3309538"/>
                        <a:ext cx="4623516" cy="2658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4475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171</TotalTime>
  <Words>625</Words>
  <Application>Microsoft Office PowerPoint</Application>
  <PresentationFormat>Widescreen</PresentationFormat>
  <Paragraphs>101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Symbol</vt:lpstr>
      <vt:lpstr>Times New Roman</vt:lpstr>
      <vt:lpstr>Trebuchet MS</vt:lpstr>
      <vt:lpstr>Wingdings</vt:lpstr>
      <vt:lpstr>Crop</vt:lpstr>
      <vt:lpstr>Package</vt:lpstr>
      <vt:lpstr>THE 3Rs leaflet</vt:lpstr>
      <vt:lpstr>What do you think the 3Rs stand for?</vt:lpstr>
      <vt:lpstr>PowerPoint Presentation</vt:lpstr>
      <vt:lpstr>Watch the video below and make a list of all the things we can reduce, reuse or recycle, as mentioned in the video</vt:lpstr>
      <vt:lpstr>Group task</vt:lpstr>
      <vt:lpstr>STEP 1 – DO THE RESEARCH</vt:lpstr>
      <vt:lpstr>STEP 2 – PLAN THE LEAFLET</vt:lpstr>
      <vt:lpstr>Language features</vt:lpstr>
      <vt:lpstr>STEP 3 – produce your leaflet, using the template you can find here and on the dedicated padlet page - https://padlet.com/cnog/the3Rs </vt:lpstr>
      <vt:lpstr>The template for the outer page</vt:lpstr>
      <vt:lpstr>The template for the inner page</vt:lpstr>
      <vt:lpstr>PowerPoint Presentation</vt:lpstr>
      <vt:lpstr>PROJECT ASSESSMENT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3Rs</dc:title>
  <dc:creator>Cosmina</dc:creator>
  <cp:lastModifiedBy>Cosmina</cp:lastModifiedBy>
  <cp:revision>14</cp:revision>
  <dcterms:created xsi:type="dcterms:W3CDTF">2018-05-24T15:31:31Z</dcterms:created>
  <dcterms:modified xsi:type="dcterms:W3CDTF">2018-05-24T18:23:18Z</dcterms:modified>
</cp:coreProperties>
</file>